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1" r:id="rId4"/>
    <p:sldId id="283" r:id="rId5"/>
    <p:sldId id="258" r:id="rId6"/>
    <p:sldId id="280" r:id="rId7"/>
    <p:sldId id="260" r:id="rId8"/>
    <p:sldId id="290" r:id="rId9"/>
    <p:sldId id="266" r:id="rId10"/>
    <p:sldId id="261" r:id="rId11"/>
    <p:sldId id="262" r:id="rId12"/>
    <p:sldId id="259" r:id="rId13"/>
    <p:sldId id="264" r:id="rId14"/>
    <p:sldId id="281" r:id="rId15"/>
    <p:sldId id="267" r:id="rId16"/>
    <p:sldId id="263" r:id="rId17"/>
    <p:sldId id="276" r:id="rId18"/>
    <p:sldId id="282" r:id="rId19"/>
    <p:sldId id="278" r:id="rId20"/>
    <p:sldId id="269" r:id="rId21"/>
    <p:sldId id="265" r:id="rId22"/>
    <p:sldId id="274" r:id="rId23"/>
    <p:sldId id="275" r:id="rId24"/>
    <p:sldId id="270" r:id="rId25"/>
    <p:sldId id="284" r:id="rId26"/>
    <p:sldId id="277" r:id="rId27"/>
    <p:sldId id="273" r:id="rId28"/>
    <p:sldId id="287" r:id="rId29"/>
    <p:sldId id="288" r:id="rId30"/>
    <p:sldId id="285" r:id="rId31"/>
    <p:sldId id="286" r:id="rId32"/>
    <p:sldId id="271" r:id="rId33"/>
    <p:sldId id="272" r:id="rId34"/>
    <p:sldId id="27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197"/>
    <p:restoredTop sz="94722"/>
  </p:normalViewPr>
  <p:slideViewPr>
    <p:cSldViewPr snapToGrid="0">
      <p:cViewPr varScale="1">
        <p:scale>
          <a:sx n="143" d="100"/>
          <a:sy n="143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320-1ED1-AFC9-69CB-17A04CBA0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96582-8BD5-4E4E-F7D7-A0E8A80BC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7780-53B6-ED02-E574-75767B093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BEAE6-28B9-EE9B-3DFE-1D3D30F97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52337-768D-87CE-D87E-B854B223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0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98A83-7501-295F-FD81-B8B4694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BEF93-0771-89D8-2A8B-E01867300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61CE-CDEF-86F1-1783-5368B95D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AB97-787D-2B7D-4BFA-98F207AB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9EAE9-41EB-C41D-1F39-7C41FA05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1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E7EDC7-540F-ADBF-5E26-F61C1EB41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BA7E4-B170-E662-6A1C-3FEC3487C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B9CC9-5093-BEEA-9270-3522879E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7EC1-5C24-DB71-3869-3E5C4A72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268A8-5133-FB3D-36D2-16327304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0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AA91-A918-FABC-3C8A-0FF14263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85739-3D10-2693-F05B-1C86A6061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5B38-C78D-70B4-4B14-D288078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19FA4-94A2-4AE4-DDA7-25CEFE6C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A03DF-6CEB-717B-D5C5-5AF1D2F9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0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5346-5B25-54D6-1AB1-58BBF1FF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01595-7EF2-CE4E-C303-DCAA0631A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88AE-C967-6BF6-0ADD-8698C7D3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7CD75-36F5-48AA-AAFF-0054EA5C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29F9-4C89-5BF6-9ACC-903E48B0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6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7395-BE34-385B-5766-18AA2894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4E00-9D30-D610-2114-6124C5981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258DA-3F75-D159-0A8D-40424DA8B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3F6B7-FE37-B6A6-BDA5-8965A87D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C4239-534D-549B-7F4B-C7810C7E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121A4-54D3-6F2D-0E22-6BCF4AAE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4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8A91-10DA-DF97-5AC4-C633176E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623CE-0CBE-D884-9A4B-7DF3F35FC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BCF51-2D97-1403-40FF-CF25692EF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E8AF1-3176-3106-2BD8-DF56AC8C5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66B19-E7A3-B6F2-565F-FE8288BC1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307170-F32E-E521-A9D1-8204B454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258FD-04CC-4DA0-5E24-30393169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A0C96-49A7-5690-3803-DBC55979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3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BD82-62E0-8260-7AD4-7F33D930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95649-E9DC-2AE3-8F3D-99F078A2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C13FE-E72A-4310-0294-AE949B3F3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B9518-A8AD-2415-436F-6920038F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8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70D13B-6E70-CFAD-C93E-6A616540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E563B-2BDE-D5D2-FCD7-0FEE6E83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2E5BF-F636-8CAE-92BC-214C845C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AA14-16FD-63C1-69A3-D5B7D120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61765-80D9-1F1E-E28C-A31B74306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7A275-C8D9-759A-B517-AC6EB0019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B196-2D20-C78D-DFDB-FD9DF3A2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9167E-DEA1-7480-81A9-F37583A1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8957F-3B67-51B9-15CD-30DF9F02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04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1137-FFEB-1229-DC30-DB3C3857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928C1-D12A-2DA7-7A65-7280326BD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878B5-1CC5-8199-2C8B-1811C642A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E304E-0FE1-DD97-10C0-3C848B7F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1DDEA-63C9-3D2F-1534-2145E4C5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27006-9827-3D55-3FD2-111F9C11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55C26-F655-B622-B61B-F7C4ECBB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E3079-CF9D-CE91-DFC2-FACEB5FC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12CFC-7B45-72CB-18EA-38DCB0790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22135-A691-9549-8D03-8166CA20448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205E-B7D1-E86C-6D9E-49306DC5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6257C-4E7B-9B08-0EA2-5F091242B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8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hegradient.pub/the-benderrule-on-naming-the-languages-we-study-and-why-it-mat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anguages_by_total_number_of_speaker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Endangered_languag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pus.nlpl.eu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E38A-7564-F0AA-5B6A-5042FC592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Bender Rule,</a:t>
            </a:r>
            <a:br>
              <a:rPr lang="en-US" dirty="0"/>
            </a:br>
            <a:r>
              <a:rPr lang="en-US" dirty="0"/>
              <a:t>Low Resource Languages</a:t>
            </a:r>
            <a:br>
              <a:rPr lang="en-US" dirty="0"/>
            </a:br>
            <a:r>
              <a:rPr lang="en-US" dirty="0"/>
              <a:t>and Growth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F4825-FE37-E5FA-2137-EE668AB555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JSALT-2025</a:t>
            </a:r>
          </a:p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749044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427465-4965-BE6A-5511-1A8CF819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Language Left Behind (NLLB)</a:t>
            </a:r>
          </a:p>
        </p:txBody>
      </p:sp>
      <p:pic>
        <p:nvPicPr>
          <p:cNvPr id="17" name="Content Placeholder 16" descr="A close up of a text&#10;&#10;Description automatically generated">
            <a:extLst>
              <a:ext uri="{FF2B5EF4-FFF2-40B4-BE49-F238E27FC236}">
                <a16:creationId xmlns:a16="http://schemas.microsoft.com/office/drawing/2014/main" id="{F410DFB8-8495-0405-C5B4-6F1080F709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6924" y="1487139"/>
            <a:ext cx="9015378" cy="4008713"/>
          </a:xfrm>
        </p:spPr>
      </p:pic>
      <p:pic>
        <p:nvPicPr>
          <p:cNvPr id="15" name="Content Placeholder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74E94F1A-070F-A466-0C0C-E6CDB213A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18389" y="4686046"/>
            <a:ext cx="3838832" cy="2018317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3EB6FF-0923-2022-8FCB-BDDE3FFAB63F}"/>
              </a:ext>
            </a:extLst>
          </p:cNvPr>
          <p:cNvSpPr/>
          <p:nvPr/>
        </p:nvSpPr>
        <p:spPr>
          <a:xfrm>
            <a:off x="6601522" y="2126166"/>
            <a:ext cx="1813932" cy="460917"/>
          </a:xfrm>
          <a:prstGeom prst="roundRect">
            <a:avLst/>
          </a:prstGeom>
          <a:solidFill>
            <a:srgbClr val="FFFF00">
              <a:alpha val="547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E2D487-2FC4-0B41-014B-BF9FFA45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076E2-E722-5053-9C0A-151DF5D7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Responsible AI (deadly and insanely profitable)</a:t>
            </a:r>
          </a:p>
          <a:p>
            <a:r>
              <a:rPr lang="en-US" dirty="0"/>
              <a:t>Data quality</a:t>
            </a:r>
          </a:p>
          <a:p>
            <a:pPr lvl="1"/>
            <a:r>
              <a:rPr lang="en-US" dirty="0"/>
              <a:t>Too much machine translation</a:t>
            </a:r>
          </a:p>
          <a:p>
            <a:pPr lvl="1"/>
            <a:r>
              <a:rPr lang="en-US" dirty="0"/>
              <a:t>Too few quality controls (by people with local expertise)</a:t>
            </a:r>
          </a:p>
          <a:p>
            <a:r>
              <a:rPr lang="en-US" dirty="0"/>
              <a:t>Lack of Expertise in Languages and Cultures</a:t>
            </a:r>
          </a:p>
          <a:p>
            <a:r>
              <a:rPr lang="en-US" dirty="0"/>
              <a:t>Too much Emphasis on Translation</a:t>
            </a:r>
          </a:p>
          <a:p>
            <a:pPr lvl="1"/>
            <a:r>
              <a:rPr lang="en-US" dirty="0"/>
              <a:t>Is it appropriate to use English as a pivot language</a:t>
            </a:r>
          </a:p>
          <a:p>
            <a:r>
              <a:rPr lang="en-US" dirty="0"/>
              <a:t>Is there a single model to rule them all?</a:t>
            </a:r>
          </a:p>
          <a:p>
            <a:pPr lvl="1"/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270253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C717-DDE5-8FFE-47A3-5CD8782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1" dirty="0"/>
              <a:t>Move Fast and Break Things </a:t>
            </a:r>
            <a:r>
              <a:rPr lang="en-US" sz="4000" dirty="0"/>
              <a:t>(Colonialism)</a:t>
            </a:r>
          </a:p>
        </p:txBody>
      </p:sp>
      <p:pic>
        <p:nvPicPr>
          <p:cNvPr id="2050" name="Picture 2" descr="Indiana Jones and the Temple of Doom - ">
            <a:extLst>
              <a:ext uri="{FF2B5EF4-FFF2-40B4-BE49-F238E27FC236}">
                <a16:creationId xmlns:a16="http://schemas.microsoft.com/office/drawing/2014/main" id="{7E810246-41B8-0D5A-796F-DF9EDD259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3" y="214153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062B5-95E5-F811-AC2B-329273C929A9}"/>
              </a:ext>
            </a:extLst>
          </p:cNvPr>
          <p:cNvSpPr txBox="1"/>
          <p:nvPr/>
        </p:nvSpPr>
        <p:spPr>
          <a:xfrm>
            <a:off x="4797470" y="1429078"/>
            <a:ext cx="25970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Irresponsible AI</a:t>
            </a:r>
          </a:p>
        </p:txBody>
      </p:sp>
    </p:spTree>
    <p:extLst>
      <p:ext uri="{BB962C8B-B14F-4D97-AF65-F5344CB8AC3E}">
        <p14:creationId xmlns:p14="http://schemas.microsoft.com/office/powerpoint/2010/main" val="2531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360" y="4196189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08F4-10F3-BF34-7648-F69078240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5538"/>
            <a:ext cx="9295827" cy="4206495"/>
          </a:xfrm>
        </p:spPr>
        <p:txBody>
          <a:bodyPr>
            <a:normAutofit/>
          </a:bodyPr>
          <a:lstStyle/>
          <a:p>
            <a:r>
              <a:rPr lang="en-US" dirty="0"/>
              <a:t>Risks 1.0 (2016)</a:t>
            </a:r>
          </a:p>
          <a:p>
            <a:pPr lvl="1"/>
            <a:r>
              <a:rPr lang="en-US" dirty="0"/>
              <a:t>Unfair, Biased</a:t>
            </a:r>
          </a:p>
          <a:p>
            <a:r>
              <a:rPr lang="en-US" dirty="0"/>
              <a:t>Risks 2.0 (2022)</a:t>
            </a:r>
          </a:p>
          <a:p>
            <a:pPr lvl="1"/>
            <a:r>
              <a:rPr lang="en-US" dirty="0"/>
              <a:t>Addictive, Dangerous, Deadly and Insanely Profitable</a:t>
            </a:r>
          </a:p>
          <a:p>
            <a:pPr lvl="1"/>
            <a:endParaRPr lang="en-US" dirty="0"/>
          </a:p>
          <a:p>
            <a:r>
              <a:rPr lang="en-US" dirty="0"/>
              <a:t>American social media companies are not great at moderating online forums, </a:t>
            </a:r>
          </a:p>
          <a:p>
            <a:pPr lvl="1"/>
            <a:r>
              <a:rPr lang="en-US" dirty="0"/>
              <a:t>but they are worse in languages and cultures </a:t>
            </a:r>
          </a:p>
          <a:p>
            <a:pPr lvl="1"/>
            <a:r>
              <a:rPr lang="en-US" dirty="0"/>
              <a:t>that they do not understand all that well.</a:t>
            </a:r>
          </a:p>
        </p:txBody>
      </p:sp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72236" y="118995"/>
            <a:ext cx="4614146" cy="1456441"/>
          </a:xfr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82800" y="1575436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616" y="4196189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F9604-0C31-2838-7D46-0AFDD704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Deadly</a:t>
            </a:r>
            <a:br>
              <a:rPr lang="en-US" dirty="0"/>
            </a:br>
            <a:r>
              <a:rPr lang="en-US" dirty="0"/>
              <a:t>Consequences</a:t>
            </a:r>
          </a:p>
        </p:txBody>
      </p:sp>
      <p:pic>
        <p:nvPicPr>
          <p:cNvPr id="8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6948B553-7EED-4884-A43B-D34AFC3C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95" y="-285674"/>
            <a:ext cx="5770911" cy="710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1DBD4-F110-E279-F269-42DD2D84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" y="3620275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083E7-268F-E5DA-89AA-685238FD2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6E91F8-40A9-0E27-08B2-125CC6CB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382723-76A0-7A6E-86FF-1F20970C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Responsible AI (deadly and insanely profitable)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Data quality</a:t>
            </a:r>
          </a:p>
          <a:p>
            <a:pPr lvl="1"/>
            <a:r>
              <a:rPr lang="en-US" dirty="0"/>
              <a:t>Too much machine translation</a:t>
            </a:r>
          </a:p>
          <a:p>
            <a:pPr lvl="1"/>
            <a:r>
              <a:rPr lang="en-US" dirty="0"/>
              <a:t>Too few quality controls (by people with local expertise)</a:t>
            </a:r>
          </a:p>
          <a:p>
            <a:r>
              <a:rPr lang="en-US" dirty="0"/>
              <a:t>Lack of Expertise in Languages and Cultures</a:t>
            </a:r>
          </a:p>
          <a:p>
            <a:r>
              <a:rPr lang="en-US" dirty="0"/>
              <a:t>Too much Emphasis on Translation</a:t>
            </a:r>
          </a:p>
          <a:p>
            <a:pPr lvl="1"/>
            <a:r>
              <a:rPr lang="en-US" dirty="0"/>
              <a:t>Is it appropriate to use English as a pivot language</a:t>
            </a:r>
          </a:p>
          <a:p>
            <a:r>
              <a:rPr lang="en-US" dirty="0"/>
              <a:t>Is there a single model to rule them all?</a:t>
            </a:r>
          </a:p>
          <a:p>
            <a:pPr lvl="1"/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211227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C47B-75A2-AB8F-2C64-683B3901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 Local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90C-E13F-11DA-522B-F9783DB929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Hate speech is more toxic </a:t>
            </a:r>
          </a:p>
          <a:p>
            <a:pPr lvl="1"/>
            <a:r>
              <a:rPr lang="en-US" dirty="0"/>
              <a:t>in Hausa tweets than </a:t>
            </a:r>
          </a:p>
          <a:p>
            <a:pPr lvl="1"/>
            <a:r>
              <a:rPr lang="en-US" dirty="0"/>
              <a:t>in English tweets (in Nigeria)</a:t>
            </a:r>
          </a:p>
          <a:p>
            <a:r>
              <a:rPr lang="en-US" dirty="0"/>
              <a:t>Quality control is relatively weak in 4 African Languages</a:t>
            </a:r>
          </a:p>
          <a:p>
            <a:pPr lvl="1"/>
            <a:r>
              <a:rPr lang="en-US" i="1" dirty="0"/>
              <a:t>A significant part of the translations were suspected to have been automatically generated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894D1-443C-E8AD-53CF-4672AE6185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2934" y="1825625"/>
            <a:ext cx="4940132" cy="4351338"/>
          </a:xfr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09E1FC1B-921A-98F9-4511-049ED557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8" y="5322861"/>
            <a:ext cx="5323449" cy="13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5F7B-3CB0-11A6-204D-1429578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JSALT-2025 Teamwork Opportunity: </a:t>
            </a:r>
            <a:br>
              <a:rPr lang="en-US" dirty="0"/>
            </a:br>
            <a:r>
              <a:rPr lang="en-US" dirty="0"/>
              <a:t>Zoom </a:t>
            </a:r>
            <a:r>
              <a:rPr lang="en-US" dirty="0">
                <a:sym typeface="Wingdings" pitchFamily="2" charset="2"/>
              </a:rPr>
              <a:t> Face-to-Face</a:t>
            </a:r>
            <a:r>
              <a:rPr lang="en-US" dirty="0"/>
              <a:t> </a:t>
            </a:r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33C9ED0-1870-90B6-4729-D422440B75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5165" y="4392979"/>
            <a:ext cx="4940132" cy="4351338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696B772-5C8C-05B5-D14C-92F413F23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0845" y="4392979"/>
            <a:ext cx="5181600" cy="2256033"/>
          </a:xfrm>
        </p:spPr>
      </p:pic>
      <p:pic>
        <p:nvPicPr>
          <p:cNvPr id="12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0EDF1480-47EA-0996-CA0A-F64FA376A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393"/>
          <a:stretch/>
        </p:blipFill>
        <p:spPr>
          <a:xfrm>
            <a:off x="838200" y="1690688"/>
            <a:ext cx="9665677" cy="26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5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94407-DD86-B537-F0FD-DB1875B3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33ACCD-2467-091F-191E-C5F5CF28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CB9C4-5042-7C82-1AE1-910316D6B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Responsible AI (deadly and insanely profitable)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Data quality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much machine translation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few quality controls (by people with local expertise)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Lack of Expertise in Languages and Cultures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Too much Emphasis on Translation</a:t>
            </a:r>
          </a:p>
          <a:p>
            <a:pPr lvl="1"/>
            <a:r>
              <a:rPr lang="en-US" b="1" dirty="0"/>
              <a:t>Is it appropriate to use English as a pivot language?</a:t>
            </a:r>
          </a:p>
          <a:p>
            <a:r>
              <a:rPr lang="en-US" dirty="0"/>
              <a:t>Is there a single model to rule them all?</a:t>
            </a:r>
          </a:p>
          <a:p>
            <a:pPr lvl="1"/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3049265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A57CA7-5834-7AAE-13E5-AC5DE213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F6DE16-925C-5096-C06C-B3D717856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6B1F-DD85-18E7-E5E3-DE6598328B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wn.synset</a:t>
            </a:r>
            <a:r>
              <a:rPr lang="en-US" sz="1800" dirty="0"/>
              <a:t>('dog.n.01').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canis_familiaris</a:t>
            </a:r>
            <a:r>
              <a:rPr lang="en-US" sz="1600" dirty="0"/>
              <a:t>', '</a:t>
            </a:r>
            <a:r>
              <a:rPr lang="en-US" sz="1600" dirty="0" err="1"/>
              <a:t>chien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('cat.n.01').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['chat']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('house.n.01').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maison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('bank.n.01').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banque</a:t>
            </a:r>
            <a:r>
              <a:rPr lang="en-US" sz="1600" dirty="0"/>
              <a:t>', 'rive’]</a:t>
            </a:r>
          </a:p>
          <a:p>
            <a:pPr lvl="1"/>
            <a:endParaRPr lang="en-US" sz="1600" dirty="0"/>
          </a:p>
          <a:p>
            <a:r>
              <a:rPr lang="en-US" sz="2000" dirty="0"/>
              <a:t>Supports 32 languages</a:t>
            </a:r>
          </a:p>
          <a:p>
            <a:pPr lvl="1"/>
            <a:r>
              <a:rPr lang="en-US" sz="1600" dirty="0"/>
              <a:t>But not </a:t>
            </a:r>
            <a:r>
              <a:rPr lang="en-US" sz="1600" dirty="0" err="1"/>
              <a:t>Quecha</a:t>
            </a:r>
            <a:r>
              <a:rPr lang="en-US" sz="1600" dirty="0"/>
              <a:t>, Galician, Hausa, Tamil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D61B5D-3BDB-B157-ACF8-AEDE948A5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NRC-VAD (Google Translate)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9C86806-DBC5-C150-CACB-30140C32E258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79630" y="2505075"/>
          <a:ext cx="5607570" cy="3904869"/>
        </p:xfrm>
        <a:graphic>
          <a:graphicData uri="http://schemas.openxmlformats.org/drawingml/2006/table">
            <a:tbl>
              <a:tblPr/>
              <a:tblGrid>
                <a:gridCol w="1121514">
                  <a:extLst>
                    <a:ext uri="{9D8B030D-6E8A-4147-A177-3AD203B41FA5}">
                      <a16:colId xmlns:a16="http://schemas.microsoft.com/office/drawing/2014/main" val="1271285127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356662959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751249853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528000624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1008338679"/>
                    </a:ext>
                  </a:extLst>
                </a:gridCol>
              </a:tblGrid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English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Arousal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Dominance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072976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193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0052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aardvark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ardvark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36851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abin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mamaki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5788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30275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18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76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81F0-3D7A-4C31-C3CA-39A28627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Spoiler Alert</a:t>
            </a:r>
            <a:br>
              <a:rPr lang="en-US" dirty="0"/>
            </a:br>
            <a:r>
              <a:rPr lang="en-US" dirty="0"/>
              <a:t>High-Level Goals:  Not Just Data Collection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A3983-1DFE-E638-EEBF-F53DF4099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5AC60-0C83-9B97-3573-C38EA57BFF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Survey Available Resources</a:t>
            </a:r>
          </a:p>
          <a:p>
            <a:pPr lvl="1"/>
            <a:r>
              <a:rPr lang="en-US" dirty="0"/>
              <a:t>Good News: More than expected</a:t>
            </a:r>
          </a:p>
          <a:p>
            <a:pPr lvl="1"/>
            <a:r>
              <a:rPr lang="en-US" dirty="0"/>
              <a:t>Bad News: Mixed Quality</a:t>
            </a:r>
          </a:p>
          <a:p>
            <a:r>
              <a:rPr lang="en-US" dirty="0"/>
              <a:t>Re-use when possible</a:t>
            </a:r>
          </a:p>
          <a:p>
            <a:pPr lvl="1"/>
            <a:r>
              <a:rPr lang="en-US" dirty="0"/>
              <a:t>Create when necessary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106DA2-27AD-6033-CF58-EA5AF2933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2B363-5B07-0A44-2B34-ACFC9B933CC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b="0" i="0" dirty="0">
                <a:effectLst/>
                <a:latin typeface="-apple-system"/>
              </a:rPr>
              <a:t>Boot-Strapping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Take advantage of high resource </a:t>
            </a:r>
            <a:r>
              <a:rPr lang="en-US" b="0" i="0" dirty="0" err="1">
                <a:effectLst/>
                <a:latin typeface="-apple-system"/>
              </a:rPr>
              <a:t>langs</a:t>
            </a:r>
            <a:endParaRPr lang="en-US" b="0" i="0" dirty="0">
              <a:effectLst/>
              <a:latin typeface="-apple-system"/>
            </a:endParaRPr>
          </a:p>
          <a:p>
            <a:pPr lvl="1"/>
            <a:r>
              <a:rPr lang="en-US" b="0" i="0" dirty="0">
                <a:effectLst/>
                <a:latin typeface="-apple-system"/>
              </a:rPr>
              <a:t>To make progress on growth </a:t>
            </a:r>
            <a:r>
              <a:rPr lang="en-US" b="0" i="0" dirty="0" err="1">
                <a:effectLst/>
                <a:latin typeface="-apple-system"/>
              </a:rPr>
              <a:t>langs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sz="2800" b="0" i="0" dirty="0">
                <a:effectLst/>
                <a:latin typeface="-apple-system"/>
              </a:rPr>
              <a:t>Three Boot-Strapping Tasks: 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Zero-Shot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Few-Shot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One-vs-All Zero-Shot</a:t>
            </a:r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Multi-Modal</a:t>
            </a:r>
          </a:p>
          <a:p>
            <a:pPr lvl="1"/>
            <a:r>
              <a:rPr lang="en-US" dirty="0">
                <a:latin typeface="-apple-system"/>
              </a:rPr>
              <a:t>Language</a:t>
            </a:r>
          </a:p>
          <a:p>
            <a:pPr lvl="1"/>
            <a:r>
              <a:rPr lang="en-US" dirty="0">
                <a:latin typeface="-apple-system"/>
              </a:rPr>
              <a:t>Vision</a:t>
            </a:r>
          </a:p>
          <a:p>
            <a:pPr lvl="1"/>
            <a:r>
              <a:rPr lang="en-US" dirty="0">
                <a:latin typeface="-apple-system"/>
              </a:rPr>
              <a:t>Speech 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9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2B0EC-0347-5066-0060-4783F02E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920689-C08D-D996-151A-14213204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4EBDCD-F278-EAB4-3298-EEC2C6C2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Responsible AI (deadly and insanely profitable)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Data quality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much machine translation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few quality controls (by people with local expertise)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Lack of Expertise in Languages and Cultures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much Emphasis on Translation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Is it appropriate to use English as a pivot language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Is there a single model to rule them all?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1091337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E55776-B714-9B41-BE19-FDBF04A6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82" y="4899986"/>
            <a:ext cx="6184327" cy="1958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E2206-D69E-A216-F5F2-EC5DCCA2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Perspective in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09F8-A88D-2498-97F8-74B051F281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Homework for students in my NLP class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Write essays on Opium Wars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from six perspectives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including East and West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Feel free to use online tools: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chatbots, search, etc.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(but you are responsible for the content)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 view everything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a single (American) perspective 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Concern: even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students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handed in essays from Western perspective,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though they were taught another perspective in China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AC5BB-2279-8E74-64FA-45769F97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03375"/>
          </a:xfrm>
          <a:solidFill>
            <a:srgbClr val="FFFF00"/>
          </a:solidFill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When bots over-simplify the truth</a:t>
            </a:r>
            <a:r>
              <a:rPr lang="en-US" sz="2400" dirty="0"/>
              <a:t>, </a:t>
            </a:r>
          </a:p>
          <a:p>
            <a:pPr marL="800100" lvl="1" indent="-342900"/>
            <a:r>
              <a:rPr lang="en-US" sz="2600" dirty="0"/>
              <a:t>and take our side of a conflict,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that could be dangerous </a:t>
            </a:r>
          </a:p>
          <a:p>
            <a:pPr marL="800100" lvl="1" indent="-342900"/>
            <a:r>
              <a:rPr lang="en-US" sz="2700" dirty="0"/>
              <a:t>and could lead to a trade war, </a:t>
            </a:r>
          </a:p>
          <a:p>
            <a:pPr marL="800100" lvl="1" indent="-342900"/>
            <a:r>
              <a:rPr lang="en-US" sz="2600" dirty="0"/>
              <a:t>if not a shooting war.</a:t>
            </a:r>
          </a:p>
        </p:txBody>
      </p:sp>
    </p:spTree>
    <p:extLst>
      <p:ext uri="{BB962C8B-B14F-4D97-AF65-F5344CB8AC3E}">
        <p14:creationId xmlns:p14="http://schemas.microsoft.com/office/powerpoint/2010/main" val="378298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3DD1-F2CC-CC99-4E9F-43E037FC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Perspective to Vision Research:</a:t>
            </a:r>
            <a:br>
              <a:rPr lang="en-US" dirty="0"/>
            </a:br>
            <a:r>
              <a:rPr lang="en-US" dirty="0"/>
              <a:t>Vision is more than classifying pixels</a:t>
            </a:r>
          </a:p>
        </p:txBody>
      </p:sp>
      <p:pic>
        <p:nvPicPr>
          <p:cNvPr id="7" name="Content Placeholder 6" descr="A close-up of a cat&#10;&#10;Description automatically generated">
            <a:extLst>
              <a:ext uri="{FF2B5EF4-FFF2-40B4-BE49-F238E27FC236}">
                <a16:creationId xmlns:a16="http://schemas.microsoft.com/office/drawing/2014/main" id="{78A031A3-0788-F1E5-AC40-7A49187B9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50" y="1615418"/>
            <a:ext cx="6768748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A3F22-EAA4-F90A-DD98-F257F207C112}"/>
              </a:ext>
            </a:extLst>
          </p:cNvPr>
          <p:cNvSpPr txBox="1"/>
          <p:nvPr/>
        </p:nvSpPr>
        <p:spPr>
          <a:xfrm>
            <a:off x="1524964" y="6123543"/>
            <a:ext cx="9142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-us/research/wp-content/uploads/2007/10/CCS2007.pdf</a:t>
            </a:r>
          </a:p>
        </p:txBody>
      </p:sp>
    </p:spTree>
    <p:extLst>
      <p:ext uri="{BB962C8B-B14F-4D97-AF65-F5344CB8AC3E}">
        <p14:creationId xmlns:p14="http://schemas.microsoft.com/office/powerpoint/2010/main" val="3816809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Perspective to 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</p:spTree>
    <p:extLst>
      <p:ext uri="{BB962C8B-B14F-4D97-AF65-F5344CB8AC3E}">
        <p14:creationId xmlns:p14="http://schemas.microsoft.com/office/powerpoint/2010/main" val="242656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CEF2-BC83-93D5-75D4-A3DEF27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More Perspectives to Vision</a:t>
            </a:r>
            <a:br>
              <a:rPr lang="en-US" dirty="0"/>
            </a:br>
            <a:r>
              <a:rPr lang="en-US" dirty="0"/>
              <a:t>(Do not pivot via English)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F147383-446C-7CB0-0465-023225A15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DDDC-3B25-3D55-25F6-E32DA97A4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Input: Artworks</a:t>
            </a:r>
          </a:p>
          <a:p>
            <a:r>
              <a:rPr lang="en-US" dirty="0"/>
              <a:t>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Captions in 28 languages</a:t>
            </a:r>
          </a:p>
          <a:p>
            <a:pPr lvl="2"/>
            <a:r>
              <a:rPr lang="en-US" dirty="0"/>
              <a:t>English glosses added to paper</a:t>
            </a:r>
          </a:p>
          <a:p>
            <a:pPr lvl="2"/>
            <a:r>
              <a:rPr lang="en-US" dirty="0"/>
              <a:t>to help readers (but not in corpus)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D86404-A76C-4888-5CB5-BF3B5664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844" y="115596"/>
            <a:ext cx="3192842" cy="17100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691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79A2-25ED-1F2B-2382-C985D2B2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 Data, Code, Paper &amp; 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2C12-ADA5-D9F6-8DA3-44C7E165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29" y="1479937"/>
            <a:ext cx="7088015" cy="48473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C830-DB5A-3B7C-5B64-C00B86CD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" y="1690688"/>
            <a:ext cx="2620537" cy="26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8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80BA-F6F9-6C7A-5E97-FA589ED8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96D5C2C-4D56-F806-9158-690158497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570180"/>
              </p:ext>
            </p:extLst>
          </p:nvPr>
        </p:nvGraphicFramePr>
        <p:xfrm>
          <a:off x="838200" y="1825625"/>
          <a:ext cx="10515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50231796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5443293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381172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529312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261218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1950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Annotation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Coordinators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Coordinator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2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ArteLingo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(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zh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7.8K </a:t>
                      </a:r>
                      <a:r>
                        <a:rPr lang="en-US" dirty="0" err="1"/>
                        <a:t>turkers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62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ArteLingo-28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46745"/>
                  </a:ext>
                </a:extLst>
              </a:tr>
            </a:tbl>
          </a:graphicData>
        </a:graphic>
      </p:graphicFrame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B4B44139-A0BD-4419-4354-6A55E27B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538" y="3342322"/>
            <a:ext cx="5423877" cy="352781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C13E72-4CEC-8B0F-938F-0CD32CAF9DA7}"/>
              </a:ext>
            </a:extLst>
          </p:cNvPr>
          <p:cNvSpPr/>
          <p:nvPr/>
        </p:nvSpPr>
        <p:spPr>
          <a:xfrm>
            <a:off x="7672754" y="1441938"/>
            <a:ext cx="3827584" cy="19870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03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5669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1D41-D22E-5B0C-5B8A-3BCF01E7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F453FF9-DDDC-7FD1-7E94-1ABE0070D0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23613" y="1825624"/>
            <a:ext cx="6257031" cy="32354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CD4CB-CDF5-A2CF-14ED-09846E9D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0" i="0" dirty="0">
                <a:effectLst/>
                <a:latin typeface="-apple-system"/>
              </a:rPr>
              <a:t>Three Boot-Strapping Tasks: </a:t>
            </a:r>
            <a:br>
              <a:rPr lang="en-US" sz="4400" b="0" i="0" dirty="0">
                <a:effectLst/>
                <a:latin typeface="-apple-system"/>
              </a:rPr>
            </a:br>
            <a:r>
              <a:rPr lang="en-US" sz="4400" b="0" i="0" dirty="0">
                <a:effectLst/>
                <a:latin typeface="-apple-system"/>
              </a:rPr>
              <a:t>Zero-Shot, Few-Shot and One-vs-All Zero-Shot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B2FD-6BFC-70FD-9F94-789C2B51A7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Zero Shot setting, </a:t>
            </a:r>
          </a:p>
          <a:p>
            <a:pPr lvl="1"/>
            <a:r>
              <a:rPr lang="en-US" dirty="0"/>
              <a:t>the system is trained on Arabic, Chinese and English, </a:t>
            </a:r>
          </a:p>
          <a:p>
            <a:pPr lvl="1"/>
            <a:r>
              <a:rPr lang="en-US" dirty="0"/>
              <a:t>and tested on 25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1475244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9037-EC84-5C87-A7D7-A811B235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&gt;&gt; Zero 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A729-60D7-DA83-71BD-4CDD32F685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Scenario: </a:t>
            </a:r>
          </a:p>
          <a:p>
            <a:pPr lvl="1"/>
            <a:r>
              <a:rPr lang="en-US" dirty="0"/>
              <a:t>we have a modest amount of data (∼7K) from low resource languages </a:t>
            </a:r>
          </a:p>
          <a:p>
            <a:pPr lvl="1"/>
            <a:r>
              <a:rPr lang="en-US" dirty="0"/>
              <a:t>in addition to large amounts of data (∼900K) from high-resource languages.</a:t>
            </a:r>
          </a:p>
        </p:txBody>
      </p:sp>
      <p:pic>
        <p:nvPicPr>
          <p:cNvPr id="6" name="Content Placeholder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C931720-5C88-FB1A-E981-8A0A89D7DE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72323"/>
            <a:ext cx="5181600" cy="3257941"/>
          </a:xfrm>
        </p:spPr>
      </p:pic>
    </p:spTree>
    <p:extLst>
      <p:ext uri="{BB962C8B-B14F-4D97-AF65-F5344CB8AC3E}">
        <p14:creationId xmlns:p14="http://schemas.microsoft.com/office/powerpoint/2010/main" val="391559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38B035BE-6F26-98BC-6EE3-850A172FD45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4633" y="318977"/>
            <a:ext cx="12082734" cy="5645888"/>
          </a:xfrm>
        </p:spPr>
      </p:pic>
    </p:spTree>
    <p:extLst>
      <p:ext uri="{BB962C8B-B14F-4D97-AF65-F5344CB8AC3E}">
        <p14:creationId xmlns:p14="http://schemas.microsoft.com/office/powerpoint/2010/main" val="1000343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19FC-184B-4841-C06B-60E7ADEC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-apple-system"/>
              </a:rPr>
              <a:t>One-vs-All Zero-Shot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Aim: study languages pairwise</a:t>
                </a:r>
              </a:p>
              <a:p>
                <a:pPr lvl="1"/>
                <a:r>
                  <a:rPr lang="en-US" dirty="0"/>
                  <a:t>We fine-tune the Zero-Shot model on one language, </a:t>
                </a:r>
              </a:p>
              <a:p>
                <a:pPr lvl="1"/>
                <a:r>
                  <a:rPr lang="en-US" dirty="0"/>
                  <a:t>and evaluate on all others</a:t>
                </a:r>
              </a:p>
              <a:p>
                <a:r>
                  <a:rPr lang="en-US" dirty="0"/>
                  <a:t>For example, </a:t>
                </a:r>
              </a:p>
              <a:p>
                <a:pPr lvl="1"/>
                <a:r>
                  <a:rPr lang="en-US" dirty="0"/>
                  <a:t>let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 finetuned on Hindi, </a:t>
                </a:r>
              </a:p>
              <a:p>
                <a:pPr lvl="1"/>
                <a:r>
                  <a:rPr lang="en-US" dirty="0"/>
                  <a:t>while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fine-tuned on Hausa.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65FB7-7F9A-6BDB-6D99-2A69340410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Evaluate both models on Urdu. </a:t>
            </a:r>
          </a:p>
          <a:p>
            <a:r>
              <a:rPr lang="en-US" dirty="0"/>
              <a:t>If both models perform similarly, </a:t>
            </a:r>
          </a:p>
          <a:p>
            <a:pPr lvl="1"/>
            <a:r>
              <a:rPr lang="en-US" dirty="0"/>
              <a:t>then there is no underlying cultural relationship between Hindi or Hausa with Urdu.</a:t>
            </a:r>
          </a:p>
          <a:p>
            <a:r>
              <a:rPr lang="en-US" dirty="0"/>
              <a:t>However, we learn that</a:t>
            </a:r>
          </a:p>
          <a:p>
            <a:pPr lvl="1"/>
            <a:r>
              <a:rPr lang="en-US" dirty="0"/>
              <a:t>Hindi is more like </a:t>
            </a:r>
            <a:r>
              <a:rPr lang="en-US" dirty="0" err="1"/>
              <a:t>Urdo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than Hausa</a:t>
            </a:r>
          </a:p>
        </p:txBody>
      </p:sp>
    </p:spTree>
    <p:extLst>
      <p:ext uri="{BB962C8B-B14F-4D97-AF65-F5344CB8AC3E}">
        <p14:creationId xmlns:p14="http://schemas.microsoft.com/office/powerpoint/2010/main" val="3604099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4700"/>
            <a:ext cx="6083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01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dirty="0"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dirty="0"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dirty="0">
                <a:sym typeface="Wingdings" pitchFamily="2" charset="2"/>
              </a:rPr>
              <a:t>Can we beat that?</a:t>
            </a:r>
          </a:p>
        </p:txBody>
      </p:sp>
    </p:spTree>
    <p:extLst>
      <p:ext uri="{BB962C8B-B14F-4D97-AF65-F5344CB8AC3E}">
        <p14:creationId xmlns:p14="http://schemas.microsoft.com/office/powerpoint/2010/main" val="4111583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7D74-2BD6-D43F-445E-E1BDB23B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E031F8-8213-75D2-CFDB-CE1F300513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Survey current status</a:t>
            </a:r>
          </a:p>
          <a:p>
            <a:pPr lvl="1"/>
            <a:r>
              <a:rPr lang="en-US" dirty="0"/>
              <a:t>Identify available resources</a:t>
            </a:r>
          </a:p>
          <a:p>
            <a:pPr lvl="1"/>
            <a:r>
              <a:rPr lang="en-US" dirty="0"/>
              <a:t>Evaluate strengths and weaknesses</a:t>
            </a:r>
          </a:p>
          <a:p>
            <a:r>
              <a:rPr lang="en-US" dirty="0"/>
              <a:t>Engage Local Expertise</a:t>
            </a:r>
          </a:p>
          <a:p>
            <a:pPr lvl="1"/>
            <a:r>
              <a:rPr lang="en-US" dirty="0"/>
              <a:t>Bring together people </a:t>
            </a:r>
          </a:p>
          <a:p>
            <a:pPr lvl="2"/>
            <a:r>
              <a:rPr lang="en-US" dirty="0"/>
              <a:t>that would not normally work together</a:t>
            </a:r>
          </a:p>
          <a:p>
            <a:r>
              <a:rPr lang="en-US" dirty="0"/>
              <a:t>Establish that we can do </a:t>
            </a:r>
          </a:p>
          <a:p>
            <a:pPr lvl="1"/>
            <a:r>
              <a:rPr lang="en-US" dirty="0"/>
              <a:t>better than pivoting via English</a:t>
            </a:r>
          </a:p>
          <a:p>
            <a:pPr lvl="1"/>
            <a:r>
              <a:rPr lang="en-US" dirty="0"/>
              <a:t>on tasks: captioning, toxicity classification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Re-use (or create, if necessary) </a:t>
            </a:r>
          </a:p>
          <a:p>
            <a:pPr lvl="1"/>
            <a:r>
              <a:rPr lang="en-US" dirty="0"/>
              <a:t>to encourage more research</a:t>
            </a:r>
          </a:p>
          <a:p>
            <a:pPr lvl="2"/>
            <a:r>
              <a:rPr lang="en-US" dirty="0"/>
              <a:t>on growth languages</a:t>
            </a:r>
          </a:p>
          <a:p>
            <a:pPr lvl="2"/>
            <a:r>
              <a:rPr lang="en-US" dirty="0"/>
              <a:t>embracing diversity</a:t>
            </a:r>
          </a:p>
          <a:p>
            <a:pPr lvl="2"/>
            <a:r>
              <a:rPr lang="en-US" dirty="0"/>
              <a:t>and multiple perspectives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539A31-5BF9-32C8-A7E8-6BFABE3DC6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Develop a catalog/hub for </a:t>
            </a:r>
          </a:p>
          <a:p>
            <a:pPr lvl="1"/>
            <a:r>
              <a:rPr lang="en-US" dirty="0"/>
              <a:t>datasets, models and other resources </a:t>
            </a:r>
          </a:p>
          <a:p>
            <a:pPr lvl="1"/>
            <a:r>
              <a:rPr lang="en-US" dirty="0"/>
              <a:t>like </a:t>
            </a:r>
            <a:r>
              <a:rPr lang="en-US" dirty="0" err="1"/>
              <a:t>HuggingFace</a:t>
            </a:r>
            <a:endParaRPr lang="en-US" dirty="0"/>
          </a:p>
          <a:p>
            <a:r>
              <a:rPr lang="en-US" dirty="0"/>
              <a:t>Inclusive playground for</a:t>
            </a:r>
          </a:p>
          <a:p>
            <a:pPr lvl="1"/>
            <a:r>
              <a:rPr lang="en-US" dirty="0"/>
              <a:t>Sharing: Encourage community to upload resources</a:t>
            </a:r>
          </a:p>
          <a:p>
            <a:pPr lvl="1"/>
            <a:r>
              <a:rPr lang="en-US" dirty="0"/>
              <a:t>Ease-of –Use</a:t>
            </a:r>
          </a:p>
          <a:p>
            <a:pPr lvl="2"/>
            <a:r>
              <a:rPr lang="en-US" dirty="0"/>
              <a:t>Easy to find popular stuff</a:t>
            </a:r>
          </a:p>
          <a:p>
            <a:pPr lvl="2"/>
            <a:r>
              <a:rPr lang="en-US" dirty="0"/>
              <a:t>Easy to try things out </a:t>
            </a:r>
          </a:p>
          <a:p>
            <a:pPr lvl="3"/>
            <a:r>
              <a:rPr lang="en-US" dirty="0"/>
              <a:t>(without downloading)</a:t>
            </a:r>
          </a:p>
          <a:p>
            <a:r>
              <a:rPr lang="en-US" dirty="0"/>
              <a:t>Gamify Annotation</a:t>
            </a:r>
          </a:p>
          <a:p>
            <a:pPr lvl="1"/>
            <a:r>
              <a:rPr lang="en-US" dirty="0"/>
              <a:t>Make annotation fun</a:t>
            </a:r>
          </a:p>
          <a:p>
            <a:pPr lvl="1"/>
            <a:r>
              <a:rPr lang="en-US" dirty="0"/>
              <a:t>Like the ESP Game</a:t>
            </a:r>
          </a:p>
          <a:p>
            <a:r>
              <a:rPr lang="en-US" dirty="0"/>
              <a:t>Bootstrapping Methods</a:t>
            </a:r>
          </a:p>
        </p:txBody>
      </p:sp>
    </p:spTree>
    <p:extLst>
      <p:ext uri="{BB962C8B-B14F-4D97-AF65-F5344CB8AC3E}">
        <p14:creationId xmlns:p14="http://schemas.microsoft.com/office/powerpoint/2010/main" val="264497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6B0E-2503-C8EE-6447-D8DFBCA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EB53F-CC53-B6E6-B3B0-48A1A400A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Resource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22E49-4B8F-6BDE-A250-97F563453E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Quechua (Peru)</a:t>
            </a:r>
          </a:p>
          <a:p>
            <a:r>
              <a:rPr lang="en-US" dirty="0"/>
              <a:t>Galician (Spain)</a:t>
            </a:r>
          </a:p>
          <a:p>
            <a:endParaRPr lang="en-US" dirty="0"/>
          </a:p>
          <a:p>
            <a:r>
              <a:rPr lang="en-US" dirty="0"/>
              <a:t>Plan (6 weeks)</a:t>
            </a:r>
          </a:p>
          <a:p>
            <a:pPr lvl="1"/>
            <a:r>
              <a:rPr lang="en-US" dirty="0"/>
              <a:t>Collect resources (2 weeks)</a:t>
            </a:r>
          </a:p>
          <a:p>
            <a:pPr lvl="1"/>
            <a:r>
              <a:rPr lang="en-US" dirty="0"/>
              <a:t>Improve perf of MT &amp; NLP (3w)</a:t>
            </a:r>
          </a:p>
          <a:p>
            <a:pPr lvl="1"/>
            <a:r>
              <a:rPr lang="en-US" dirty="0"/>
              <a:t>Distribute models/corpora (1w)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9B4C6-83E4-21B2-20D2-66A9F1F5F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Growth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ED20D-E07B-156A-1E31-841EEE3F11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Hausa (Nigeria)</a:t>
            </a:r>
          </a:p>
          <a:p>
            <a:r>
              <a:rPr lang="en-US" dirty="0"/>
              <a:t>Tamil (India)</a:t>
            </a:r>
          </a:p>
          <a:p>
            <a:endParaRPr lang="en-US" dirty="0"/>
          </a:p>
          <a:p>
            <a:r>
              <a:rPr lang="en-US" dirty="0"/>
              <a:t>Plan (6 weeks)</a:t>
            </a:r>
          </a:p>
          <a:p>
            <a:pPr lvl="1"/>
            <a:r>
              <a:rPr lang="en-US" dirty="0"/>
              <a:t>Resources</a:t>
            </a:r>
          </a:p>
          <a:p>
            <a:pPr lvl="2"/>
            <a:r>
              <a:rPr lang="en-US" dirty="0"/>
              <a:t>Survey available resources</a:t>
            </a:r>
          </a:p>
          <a:p>
            <a:pPr lvl="2"/>
            <a:r>
              <a:rPr lang="en-US" dirty="0"/>
              <a:t>Assess Quality</a:t>
            </a:r>
          </a:p>
          <a:p>
            <a:pPr lvl="2"/>
            <a:r>
              <a:rPr lang="en-US" dirty="0"/>
              <a:t>Re-use and build (if necessary)</a:t>
            </a:r>
          </a:p>
          <a:p>
            <a:pPr lvl="1"/>
            <a:r>
              <a:rPr lang="en-US" dirty="0"/>
              <a:t>Hub / Gamify (ESP Game)</a:t>
            </a:r>
          </a:p>
          <a:p>
            <a:pPr lvl="1"/>
            <a:r>
              <a:rPr lang="en-US" dirty="0"/>
              <a:t>Beat Pivot-via-English Baseline</a:t>
            </a:r>
          </a:p>
          <a:p>
            <a:pPr lvl="1"/>
            <a:r>
              <a:rPr lang="en-US" dirty="0"/>
              <a:t>Bootstrapping Methods</a:t>
            </a:r>
          </a:p>
        </p:txBody>
      </p:sp>
    </p:spTree>
    <p:extLst>
      <p:ext uri="{BB962C8B-B14F-4D97-AF65-F5344CB8AC3E}">
        <p14:creationId xmlns:p14="http://schemas.microsoft.com/office/powerpoint/2010/main" val="322520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278B18-A02A-DC72-1FE2-983138D2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Lots of Interest from Lots of Places (103 Reactions)</a:t>
            </a:r>
            <a:br>
              <a:rPr lang="en-US" sz="3600" dirty="0"/>
            </a:br>
            <a:r>
              <a:rPr lang="en-US" sz="3600" dirty="0"/>
              <a:t>Benchmark + Baseline Results (not just data)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FC0F10-4BC8-1236-B21B-91956469F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779" y="1825625"/>
            <a:ext cx="4606441" cy="43513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7BA19A-8134-9F7F-622B-1CB3ADDF97CA}"/>
              </a:ext>
            </a:extLst>
          </p:cNvPr>
          <p:cNvSpPr/>
          <p:nvPr/>
        </p:nvSpPr>
        <p:spPr>
          <a:xfrm>
            <a:off x="3585882" y="4957482"/>
            <a:ext cx="1945342" cy="43927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096781D-13D8-5DA0-5564-11E2B217F494}"/>
              </a:ext>
            </a:extLst>
          </p:cNvPr>
          <p:cNvSpPr/>
          <p:nvPr/>
        </p:nvSpPr>
        <p:spPr>
          <a:xfrm>
            <a:off x="3883248" y="3484755"/>
            <a:ext cx="4179084" cy="43927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98676E-653C-4967-3217-EE54F56C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4370"/>
            <a:ext cx="2472783" cy="2472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BD95DD-AD24-664E-5AAC-7280AC6A5043}"/>
              </a:ext>
            </a:extLst>
          </p:cNvPr>
          <p:cNvSpPr txBox="1"/>
          <p:nvPr/>
        </p:nvSpPr>
        <p:spPr>
          <a:xfrm>
            <a:off x="8902700" y="5469077"/>
            <a:ext cx="2267544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Hot Topic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E51A-DB09-D553-9CD8-6BB8E3BB0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00" y="1825625"/>
            <a:ext cx="2451100" cy="248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655B1-05CC-0F37-05DC-9F7147646FB3}"/>
              </a:ext>
            </a:extLst>
          </p:cNvPr>
          <p:cNvSpPr txBox="1"/>
          <p:nvPr/>
        </p:nvSpPr>
        <p:spPr>
          <a:xfrm>
            <a:off x="875529" y="1549495"/>
            <a:ext cx="101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effectLst/>
                <a:latin typeface="-apple-system"/>
              </a:rPr>
              <a:t>Baseline results will be presented for three novel conditions: Zero-Shot, Few-Shot and One-vs-All Zero-Shot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BB693-AF42-DB0C-1012-97902E2B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Criticism: ACL is too focused on English</a:t>
            </a:r>
            <a:br>
              <a:rPr lang="en-US" dirty="0"/>
            </a:br>
            <a:r>
              <a:rPr lang="en-US" sz="2000" dirty="0">
                <a:hlinkClick r:id="rId2"/>
              </a:rPr>
              <a:t>https://thegradient.pub/the-benderrule-on-naming-the-languages-we-study-and-why-it-matters/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F227-D2AF-DA49-3DFA-0B5599AA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9" y="4172605"/>
            <a:ext cx="2433145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285D1A5F-540E-FECD-C1B6-90D1B26A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93640" y="1703608"/>
            <a:ext cx="3856338" cy="4937994"/>
          </a:xfrm>
        </p:spPr>
      </p:pic>
    </p:spTree>
    <p:extLst>
      <p:ext uri="{BB962C8B-B14F-4D97-AF65-F5344CB8AC3E}">
        <p14:creationId xmlns:p14="http://schemas.microsoft.com/office/powerpoint/2010/main" val="143519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0D89B772-E193-C9D5-288A-588DF9FC3B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858"/>
          <a:stretch/>
        </p:blipFill>
        <p:spPr>
          <a:xfrm>
            <a:off x="461926" y="149147"/>
            <a:ext cx="11268147" cy="62032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9AA14-E9E2-153D-BE7E-A4DFFA1D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348" y="5178348"/>
            <a:ext cx="1679652" cy="1679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82AF0-BE6C-D6C2-A4B7-19405A9089C7}"/>
              </a:ext>
            </a:extLst>
          </p:cNvPr>
          <p:cNvSpPr txBox="1"/>
          <p:nvPr/>
        </p:nvSpPr>
        <p:spPr>
          <a:xfrm>
            <a:off x="546410" y="6287998"/>
            <a:ext cx="87472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Weird = Western, Educated, Industrialized, Rich, and Democratic</a:t>
            </a:r>
          </a:p>
        </p:txBody>
      </p:sp>
    </p:spTree>
    <p:extLst>
      <p:ext uri="{BB962C8B-B14F-4D97-AF65-F5344CB8AC3E}">
        <p14:creationId xmlns:p14="http://schemas.microsoft.com/office/powerpoint/2010/main" val="289903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DD8D-2C52-7CC9-427F-E34E3D7A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Resources </a:t>
            </a:r>
            <a:r>
              <a:rPr lang="en-US" dirty="0">
                <a:sym typeface="Wingdings" pitchFamily="2" charset="2"/>
              </a:rPr>
              <a:t>&amp; Growth Opportunities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1009-A69A-DD26-94DF-BEE1DEC6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Endangered Languages</a:t>
            </a:r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CC06D6AC-0C8A-18C5-C421-D9CC43D63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1" y="2439878"/>
            <a:ext cx="4402653" cy="371571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32B11-CF30-DE10-1531-9BD468468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50 Million Speakers or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81D19-A6BC-479E-16FA-B820306102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English, Chinese, Hindi, Spanish, Arabic, French, Bengali, Portuguese, Russian, Urdu, Indonesian, German, Japanese, Nigerian Pidgin, Marathi, Telugu, Turkish, Hausa, Tamil, Swahili, Tagalog, Punjabi, Korean, Persian, Javanese, Italian, Gujarati, Thai, Amharic, Kannada, Bhojpuri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128CA-7F56-AB18-7941-A0762CD1A79A}"/>
              </a:ext>
            </a:extLst>
          </p:cNvPr>
          <p:cNvSpPr txBox="1"/>
          <p:nvPr/>
        </p:nvSpPr>
        <p:spPr>
          <a:xfrm>
            <a:off x="5714765" y="621166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https://en.wikipedia.org/wiki/List_of_languages_by_total_number_of_speakers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6431-A7BB-8AD2-EEC8-3AEAAD7FD231}"/>
              </a:ext>
            </a:extLst>
          </p:cNvPr>
          <p:cNvSpPr txBox="1"/>
          <p:nvPr/>
        </p:nvSpPr>
        <p:spPr>
          <a:xfrm>
            <a:off x="222423" y="621166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https://en.wikipedia.org/wiki/Endangered_language</a:t>
            </a:r>
            <a:r>
              <a:rPr lang="en-US" dirty="0"/>
              <a:t> 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5C11153-363F-22D4-2B83-C5D1F023BA3C}"/>
              </a:ext>
            </a:extLst>
          </p:cNvPr>
          <p:cNvSpPr/>
          <p:nvPr/>
        </p:nvSpPr>
        <p:spPr>
          <a:xfrm>
            <a:off x="10271049" y="361048"/>
            <a:ext cx="1694897" cy="1325563"/>
          </a:xfrm>
          <a:prstGeom prst="wedgeRoundRectCallout">
            <a:avLst>
              <a:gd name="adj1" fmla="val -50945"/>
              <a:gd name="adj2" fmla="val 777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Better Business Case </a:t>
            </a:r>
          </a:p>
        </p:txBody>
      </p:sp>
    </p:spTree>
    <p:extLst>
      <p:ext uri="{BB962C8B-B14F-4D97-AF65-F5344CB8AC3E}">
        <p14:creationId xmlns:p14="http://schemas.microsoft.com/office/powerpoint/2010/main" val="178802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5AFF7F-5DD2-B558-E911-D873C037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Long-Term Goal: </a:t>
            </a:r>
            <a:br>
              <a:rPr lang="en-US" dirty="0"/>
            </a:br>
            <a:r>
              <a:rPr lang="en-US" sz="3600" dirty="0"/>
              <a:t>Boot-Strap from High Resources to Growth Opportunities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6683F-6094-5D8E-E560-88F67590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Resource: English, Chinese, etc.</a:t>
            </a:r>
          </a:p>
          <a:p>
            <a:r>
              <a:rPr lang="en-US" dirty="0"/>
              <a:t>Growth Opportunities: Languages with 40 Million Speakers</a:t>
            </a:r>
          </a:p>
          <a:p>
            <a:endParaRPr lang="en-US" dirty="0"/>
          </a:p>
          <a:p>
            <a:r>
              <a:rPr lang="en-US" dirty="0"/>
              <a:t>Eventually, </a:t>
            </a:r>
          </a:p>
          <a:p>
            <a:pPr lvl="1"/>
            <a:r>
              <a:rPr lang="en-US" dirty="0"/>
              <a:t>Port chatbots from English &amp; Chinese to many more languages</a:t>
            </a:r>
          </a:p>
          <a:p>
            <a:pPr lvl="1"/>
            <a:r>
              <a:rPr lang="en-US" dirty="0"/>
              <a:t>And do so in a responsible way that embraces diversity</a:t>
            </a:r>
          </a:p>
        </p:txBody>
      </p:sp>
    </p:spTree>
    <p:extLst>
      <p:ext uri="{BB962C8B-B14F-4D97-AF65-F5344CB8AC3E}">
        <p14:creationId xmlns:p14="http://schemas.microsoft.com/office/powerpoint/2010/main" val="107741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8EA75B-1836-574D-8982-4014D375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News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3CAD16-ABB5-D495-92ED-3420A0A244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have more resources </a:t>
            </a:r>
          </a:p>
          <a:p>
            <a:pPr lvl="1"/>
            <a:r>
              <a:rPr lang="en-US" dirty="0"/>
              <a:t>for growth languages  in 2020s</a:t>
            </a:r>
          </a:p>
          <a:p>
            <a:pPr lvl="1"/>
            <a:r>
              <a:rPr lang="en-US" dirty="0"/>
              <a:t>than for English in 1990s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326222-6CE2-E0B1-9A95-D48D6913A5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 Language Left Behind</a:t>
            </a:r>
          </a:p>
          <a:p>
            <a:r>
              <a:rPr lang="en-US" dirty="0"/>
              <a:t>Multilingual LLMs</a:t>
            </a:r>
          </a:p>
          <a:p>
            <a:r>
              <a:rPr lang="en-US" dirty="0"/>
              <a:t>Google Translate</a:t>
            </a:r>
          </a:p>
          <a:p>
            <a:r>
              <a:rPr lang="en-US" dirty="0"/>
              <a:t>Wikipedia (Common Crawl)</a:t>
            </a:r>
          </a:p>
          <a:p>
            <a:r>
              <a:rPr lang="en-US" dirty="0"/>
              <a:t>Common Voice (Speech)</a:t>
            </a:r>
          </a:p>
          <a:p>
            <a:r>
              <a:rPr lang="en-US" dirty="0" err="1"/>
              <a:t>ArteLingo</a:t>
            </a:r>
            <a:r>
              <a:rPr lang="en-US" dirty="0"/>
              <a:t> (Vision)</a:t>
            </a:r>
          </a:p>
          <a:p>
            <a:r>
              <a:rPr lang="en-US" dirty="0">
                <a:hlinkClick r:id="rId2"/>
              </a:rPr>
              <a:t>Opus Parallel Text</a:t>
            </a:r>
            <a:r>
              <a:rPr lang="en-US" dirty="0"/>
              <a:t> (Translation)</a:t>
            </a:r>
          </a:p>
          <a:p>
            <a:r>
              <a:rPr lang="en-US" dirty="0"/>
              <a:t>Abstracts in Semantic Scholar</a:t>
            </a:r>
          </a:p>
          <a:p>
            <a:r>
              <a:rPr lang="en-US" dirty="0"/>
              <a:t>Universal Dependencies</a:t>
            </a:r>
          </a:p>
          <a:p>
            <a:r>
              <a:rPr lang="en-US" dirty="0"/>
              <a:t>WordNet</a:t>
            </a:r>
          </a:p>
          <a:p>
            <a:r>
              <a:rPr lang="en-US" dirty="0"/>
              <a:t>Sketch Engine</a:t>
            </a:r>
          </a:p>
        </p:txBody>
      </p:sp>
      <p:pic>
        <p:nvPicPr>
          <p:cNvPr id="11" name="Picture 10" descr="A table with text and numbers&#10;&#10;Description automatically generated">
            <a:extLst>
              <a:ext uri="{FF2B5EF4-FFF2-40B4-BE49-F238E27FC236}">
                <a16:creationId xmlns:a16="http://schemas.microsoft.com/office/drawing/2014/main" id="{D8C8E9E7-724D-4182-FF59-C86ED187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13" y="3051278"/>
            <a:ext cx="4327453" cy="3806722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F9247E0-D210-5C8C-63ED-F29AA3761403}"/>
              </a:ext>
            </a:extLst>
          </p:cNvPr>
          <p:cNvSpPr/>
          <p:nvPr/>
        </p:nvSpPr>
        <p:spPr>
          <a:xfrm>
            <a:off x="3960354" y="2916341"/>
            <a:ext cx="1557944" cy="684047"/>
          </a:xfrm>
          <a:prstGeom prst="wedgeRoundRectCallout">
            <a:avLst>
              <a:gd name="adj1" fmla="val -117745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87% English</a:t>
            </a:r>
          </a:p>
        </p:txBody>
      </p:sp>
    </p:spTree>
    <p:extLst>
      <p:ext uri="{BB962C8B-B14F-4D97-AF65-F5344CB8AC3E}">
        <p14:creationId xmlns:p14="http://schemas.microsoft.com/office/powerpoint/2010/main" val="29211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18151</TotalTime>
  <Words>1566</Words>
  <Application>Microsoft Macintosh PowerPoint</Application>
  <PresentationFormat>Widescreen</PresentationFormat>
  <Paragraphs>317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-apple-system</vt:lpstr>
      <vt:lpstr>Aptos</vt:lpstr>
      <vt:lpstr>Aptos Display</vt:lpstr>
      <vt:lpstr>Aptos Narrow</vt:lpstr>
      <vt:lpstr>Arial</vt:lpstr>
      <vt:lpstr>Cambria Math</vt:lpstr>
      <vt:lpstr>Wingdings</vt:lpstr>
      <vt:lpstr>Office Theme</vt:lpstr>
      <vt:lpstr>The Bender Rule, Low Resource Languages and Growth Languages</vt:lpstr>
      <vt:lpstr>Spoiler Alert High-Level Goals:  Not Just Data Collection</vt:lpstr>
      <vt:lpstr>PowerPoint Presentation</vt:lpstr>
      <vt:lpstr>Lots of Interest from Lots of Places (103 Reactions) Benchmark + Baseline Results (not just data)</vt:lpstr>
      <vt:lpstr>Criticism: ACL is too focused on English https://thegradient.pub/the-benderrule-on-naming-the-languages-we-study-and-why-it-matters/ </vt:lpstr>
      <vt:lpstr>PowerPoint Presentation</vt:lpstr>
      <vt:lpstr>Low Resources &amp; Growth Opportunities</vt:lpstr>
      <vt:lpstr>Long-Term Goal:  Boot-Strap from High Resources to Growth Opportunities</vt:lpstr>
      <vt:lpstr>Good News</vt:lpstr>
      <vt:lpstr>No Language Left Behind (NLLB)</vt:lpstr>
      <vt:lpstr>Concerns</vt:lpstr>
      <vt:lpstr>Move Fast and Break Things (Colonialism)</vt:lpstr>
      <vt:lpstr>Responsible AI</vt:lpstr>
      <vt:lpstr>Deadly Consequences</vt:lpstr>
      <vt:lpstr>Concerns</vt:lpstr>
      <vt:lpstr>Engage Local Expertise</vt:lpstr>
      <vt:lpstr>JSALT-2025 Teamwork Opportunity:  Zoom  Face-to-Face </vt:lpstr>
      <vt:lpstr>Concerns</vt:lpstr>
      <vt:lpstr>Avoid Translation (Pivoting via English)</vt:lpstr>
      <vt:lpstr>Concerns</vt:lpstr>
      <vt:lpstr>Lack of Perspective in Chatbots</vt:lpstr>
      <vt:lpstr>Adding Perspective to Vision Research: Vision is more than classifying pixels</vt:lpstr>
      <vt:lpstr>Adding Perspective to Vision Research COCO (Objective)  ArtEmis (Subjective)</vt:lpstr>
      <vt:lpstr>Adding More Perspectives to Vision (Do not pivot via English)</vt:lpstr>
      <vt:lpstr>Website: Data, Code, Paper &amp;  Video</vt:lpstr>
      <vt:lpstr>Quality Control</vt:lpstr>
      <vt:lpstr>Embrace Diversity &amp; Multiple Perspectives</vt:lpstr>
      <vt:lpstr>Three Boot-Strapping Tasks:  Zero-Shot, Few-Shot and One-vs-All Zero-Shot</vt:lpstr>
      <vt:lpstr>Few Shot &gt;&gt; Zero Shot</vt:lpstr>
      <vt:lpstr>One-vs-All Zero-Shot</vt:lpstr>
      <vt:lpstr>PowerPoint Presentation</vt:lpstr>
      <vt:lpstr>Vision: More than Pixels Communication (Shannon): Audience Matters</vt:lpstr>
      <vt:lpstr>Deliverables</vt:lpstr>
      <vt:lpstr>Project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66</cp:revision>
  <dcterms:created xsi:type="dcterms:W3CDTF">2024-10-19T16:25:38Z</dcterms:created>
  <dcterms:modified xsi:type="dcterms:W3CDTF">2024-11-18T16:59:42Z</dcterms:modified>
</cp:coreProperties>
</file>